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9" r:id="rId2"/>
    <p:sldId id="260" r:id="rId3"/>
    <p:sldId id="264" r:id="rId4"/>
    <p:sldId id="261" r:id="rId5"/>
    <p:sldId id="262" r:id="rId6"/>
    <p:sldId id="263" r:id="rId7"/>
    <p:sldId id="265" r:id="rId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66C"/>
    <a:srgbClr val="FF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87" autoAdjust="0"/>
    <p:restoredTop sz="86400" autoAdjust="0"/>
  </p:normalViewPr>
  <p:slideViewPr>
    <p:cSldViewPr snapToGrid="0">
      <p:cViewPr>
        <p:scale>
          <a:sx n="120" d="100"/>
          <a:sy n="120" d="100"/>
        </p:scale>
        <p:origin x="-2106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C3776-9DDC-414D-B1F6-B174A3FD42FF}" type="datetimeFigureOut">
              <a:rPr lang="sl-SI" smtClean="0"/>
              <a:t>23.5.2018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FFA51-3292-46F4-81B8-FB8362BF36F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45227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51C5-0FB8-4E19-B943-B306EE70FF94}" type="datetimeFigureOut">
              <a:rPr lang="sl-SI" smtClean="0"/>
              <a:t>23.5.2018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153E0-AAD0-4622-B241-1B26B16E4FB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346318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pic>
        <p:nvPicPr>
          <p:cNvPr id="1026" name="Picture 2" descr="glava_dopis_MF_DP_SUSEUCA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1/#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68007" y="2886393"/>
            <a:ext cx="7985125" cy="2706687"/>
          </a:xfrm>
        </p:spPr>
        <p:txBody>
          <a:bodyPr>
            <a:normAutofit fontScale="90000"/>
          </a:bodyPr>
          <a:lstStyle/>
          <a:p>
            <a:pPr lvl="0" algn="ctr"/>
            <a:r>
              <a:rPr lang="sl-SI" sz="4000" b="1" dirty="0">
                <a:solidFill>
                  <a:srgbClr val="FF0000"/>
                </a:solidFill>
              </a:rPr>
              <a:t>Finančna realizacija izvajanja Operativnega programa za izvajanje evropske kohezijske politike </a:t>
            </a:r>
            <a:r>
              <a:rPr lang="sl-SI" sz="4000" b="1" dirty="0" smtClean="0">
                <a:solidFill>
                  <a:srgbClr val="FF0000"/>
                </a:solidFill>
              </a:rPr>
              <a:t>2014–2020</a:t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4000" b="1" dirty="0">
                <a:solidFill>
                  <a:srgbClr val="FF0000"/>
                </a:solidFill>
              </a:rPr>
              <a:t/>
            </a:r>
            <a:br>
              <a:rPr lang="sl-SI" sz="4000" b="1" dirty="0">
                <a:solidFill>
                  <a:srgbClr val="FF0000"/>
                </a:solidFill>
              </a:rPr>
            </a:br>
            <a:r>
              <a:rPr lang="sl-SI" sz="4000" b="1" dirty="0">
                <a:solidFill>
                  <a:srgbClr val="FF0000"/>
                </a:solidFill>
              </a:rPr>
              <a:t>(</a:t>
            </a:r>
            <a:r>
              <a:rPr lang="sl-SI" sz="3100" b="1" dirty="0" smtClean="0">
                <a:solidFill>
                  <a:srgbClr val="FF0000"/>
                </a:solidFill>
              </a:rPr>
              <a:t>poročilo organa za potrjevanje</a:t>
            </a:r>
            <a:r>
              <a:rPr lang="sl-SI" sz="4000" b="1" dirty="0" smtClean="0">
                <a:solidFill>
                  <a:srgbClr val="FF0000"/>
                </a:solidFill>
              </a:rPr>
              <a:t>)</a:t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4000" b="1" dirty="0" smtClean="0">
                <a:solidFill>
                  <a:srgbClr val="FF0000"/>
                </a:solidFill>
              </a:rPr>
              <a:t/>
            </a:r>
            <a:br>
              <a:rPr lang="sl-SI" sz="4000" b="1" dirty="0" smtClean="0">
                <a:solidFill>
                  <a:srgbClr val="FF0000"/>
                </a:solidFill>
              </a:rPr>
            </a:br>
            <a:r>
              <a:rPr lang="sl-SI" sz="2700" b="1" dirty="0" smtClean="0"/>
              <a:t>Mateja Mahkovec </a:t>
            </a:r>
            <a:endParaRPr lang="en-US" sz="2700" b="1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2712720" y="603504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Čatež, maj 2018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8967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/>
              <a:t>Certificirani izdatki EKP14-20 (s FI)</a:t>
            </a: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899160" y="4442460"/>
            <a:ext cx="7165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Vir: e-CA, 15. 5. 2018</a:t>
            </a:r>
          </a:p>
          <a:p>
            <a:endParaRPr lang="sl-SI" dirty="0"/>
          </a:p>
          <a:p>
            <a:r>
              <a:rPr lang="sl-SI" sz="1400" dirty="0" smtClean="0"/>
              <a:t>Na dan 15.5.2018 je v obdelavi na MF-CA 292 </a:t>
            </a:r>
            <a:r>
              <a:rPr lang="sl-SI" sz="1400" dirty="0" err="1" smtClean="0"/>
              <a:t>ZzI</a:t>
            </a:r>
            <a:r>
              <a:rPr lang="sl-SI" sz="1400" dirty="0" smtClean="0"/>
              <a:t> v vrednosti 5,7 mio EUR.</a:t>
            </a:r>
          </a:p>
          <a:p>
            <a:endParaRPr lang="sl-SI" sz="1400" dirty="0" smtClean="0"/>
          </a:p>
          <a:p>
            <a:r>
              <a:rPr lang="sl-SI" sz="1400" dirty="0" smtClean="0"/>
              <a:t>FI: dec. 2017 </a:t>
            </a:r>
            <a:r>
              <a:rPr lang="sl-SI" sz="1400" dirty="0" err="1" smtClean="0"/>
              <a:t>certifikacija</a:t>
            </a:r>
            <a:r>
              <a:rPr lang="sl-SI" sz="1400" dirty="0" smtClean="0"/>
              <a:t> 62.250.000,00 EUR (57 mio€ ESRR in 6,25 mio€ KS).</a:t>
            </a:r>
            <a:endParaRPr lang="sl-SI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159528"/>
              </p:ext>
            </p:extLst>
          </p:nvPr>
        </p:nvGraphicFramePr>
        <p:xfrm>
          <a:off x="883920" y="1846580"/>
          <a:ext cx="706374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290"/>
                <a:gridCol w="1177290"/>
                <a:gridCol w="1177290"/>
                <a:gridCol w="1177290"/>
                <a:gridCol w="1177290"/>
                <a:gridCol w="117729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leto/sklad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skupaj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5.582.753,0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33.849.061,0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7.639.725,0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47.071.539,0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57.470.011,0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3.943.038,0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66.575.417,0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127.988.466,0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6.380.338,0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49.218.967,0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34.016.678,0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9.734.205,0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99.350.188,0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skupaj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63.850.349,0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58.744.758,0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134.441.156,0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17.373.930,0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274.410.193,0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34199" y="1501140"/>
            <a:ext cx="1130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 EUR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27675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6996365" cy="1079304"/>
          </a:xfrm>
        </p:spPr>
        <p:txBody>
          <a:bodyPr/>
          <a:lstStyle/>
          <a:p>
            <a:r>
              <a:rPr lang="sl-SI" dirty="0" smtClean="0"/>
              <a:t>Realizacija finančnega načrta EKP14-20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683366" y="4291587"/>
            <a:ext cx="3222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dirty="0" smtClean="0"/>
              <a:t>Vir: e-CA, 15. 5. 2018</a:t>
            </a:r>
          </a:p>
          <a:p>
            <a:endParaRPr lang="sl-SI" sz="1400" dirty="0" smtClean="0"/>
          </a:p>
          <a:p>
            <a:r>
              <a:rPr lang="sl-SI" sz="1400" dirty="0" smtClean="0"/>
              <a:t>*Opomba: Realizirano=certificirani izdatki</a:t>
            </a:r>
            <a:endParaRPr lang="sl-SI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05622"/>
              </p:ext>
            </p:extLst>
          </p:nvPr>
        </p:nvGraphicFramePr>
        <p:xfrm>
          <a:off x="655320" y="1983740"/>
          <a:ext cx="72999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990"/>
                <a:gridCol w="1824990"/>
                <a:gridCol w="1824990"/>
                <a:gridCol w="182499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sklad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FN 2014-2020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Realizirano*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realizacija v 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1.416.685.363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63.850.350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718.769.595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58.744.759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914.046.895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134.441.157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18.423.072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17.373.931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94,31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skupaj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3.067.924.925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274.410.197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99" y="1729740"/>
            <a:ext cx="56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 EUR</a:t>
            </a:r>
            <a:endParaRPr lang="sl-SI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83365" y="5136543"/>
            <a:ext cx="79040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Napredek pri certificiranju izdatkov: 	v letu  2016 		certificirano 1,5% FN </a:t>
            </a:r>
            <a:r>
              <a:rPr lang="sl-SI" sz="1400" dirty="0"/>
              <a:t>	</a:t>
            </a:r>
            <a:r>
              <a:rPr lang="sl-SI" sz="1400" dirty="0" smtClean="0"/>
              <a:t>		</a:t>
            </a:r>
            <a:r>
              <a:rPr lang="sl-SI" sz="1400" dirty="0" smtClean="0"/>
              <a:t>		do konca leta 2017 </a:t>
            </a:r>
            <a:r>
              <a:rPr lang="sl-SI" sz="1400" dirty="0" smtClean="0"/>
              <a:t>	certificirano skupaj 5,7% FN </a:t>
            </a:r>
            <a:r>
              <a:rPr lang="sl-SI" sz="1400" dirty="0"/>
              <a:t>	</a:t>
            </a:r>
            <a:r>
              <a:rPr lang="sl-SI" sz="1400" dirty="0" smtClean="0"/>
              <a:t>		</a:t>
            </a:r>
            <a:r>
              <a:rPr lang="sl-SI" sz="1400" dirty="0" smtClean="0"/>
              <a:t>	do </a:t>
            </a:r>
            <a:r>
              <a:rPr lang="sl-SI" sz="1400" dirty="0" err="1" smtClean="0"/>
              <a:t>15.5.2018	certificirano</a:t>
            </a:r>
            <a:r>
              <a:rPr lang="sl-SI" sz="1400" dirty="0" smtClean="0"/>
              <a:t> </a:t>
            </a:r>
            <a:r>
              <a:rPr lang="sl-SI" sz="1400" dirty="0" smtClean="0"/>
              <a:t>skupaj 8,9% </a:t>
            </a:r>
            <a:r>
              <a:rPr lang="sl-SI" sz="1400" dirty="0" smtClean="0"/>
              <a:t>FN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2778238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/>
              <a:t>Prejeta plačila EK 2014-2018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sz="quarter" idx="11"/>
          </p:nvPr>
        </p:nvSpPr>
        <p:spPr>
          <a:xfrm>
            <a:off x="555054" y="1600200"/>
            <a:ext cx="8291766" cy="4790325"/>
          </a:xfrm>
        </p:spPr>
        <p:txBody>
          <a:bodyPr/>
          <a:lstStyle/>
          <a:p>
            <a:pPr algn="ctr"/>
            <a:r>
              <a:rPr lang="sl-SI" dirty="0" smtClean="0"/>
              <a:t>                                                                                                                      </a:t>
            </a:r>
            <a:endParaRPr lang="sl-SI" dirty="0"/>
          </a:p>
        </p:txBody>
      </p:sp>
      <p:sp>
        <p:nvSpPr>
          <p:cNvPr id="5" name="PoljeZBesedilom 4"/>
          <p:cNvSpPr txBox="1"/>
          <p:nvPr/>
        </p:nvSpPr>
        <p:spPr>
          <a:xfrm>
            <a:off x="549001" y="4860896"/>
            <a:ext cx="1503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dirty="0" smtClean="0"/>
              <a:t>Vir: e-CA, 15. 5. 2018</a:t>
            </a:r>
            <a:endParaRPr lang="sl-SI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574921"/>
              </p:ext>
            </p:extLst>
          </p:nvPr>
        </p:nvGraphicFramePr>
        <p:xfrm>
          <a:off x="624840" y="1884680"/>
          <a:ext cx="7261860" cy="2885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310"/>
                <a:gridCol w="1210310"/>
                <a:gridCol w="1210310"/>
                <a:gridCol w="1210310"/>
                <a:gridCol w="1210310"/>
                <a:gridCol w="1210310"/>
              </a:tblGrid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prejeta predplačila (začetna/letna)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vmesna </a:t>
                      </a:r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t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plačila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predplačila </a:t>
                      </a:r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t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</a:t>
                      </a:r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plačila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vrnjena </a:t>
                      </a:r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predplačila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</a:t>
                      </a:r>
                    </a:p>
                  </a:txBody>
                  <a:tcPr marL="9525" marR="9525" marT="9525" marB="0" anchor="b"/>
                </a:tc>
              </a:tr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dist" rtl="0" fontAlgn="ctr"/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dist" rtl="0" fontAlgn="ctr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dist" fontAlgn="t"/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dist" fontAlgn="t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dist" fontAlgn="t"/>
                      <a:endParaRPr lang="sl-SI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dist" fontAlgn="t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c=a+b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dist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c-d</a:t>
                      </a:r>
                    </a:p>
                  </a:txBody>
                  <a:tcPr marL="9525" marR="9525" marT="9525" marB="0" anchor="b"/>
                </a:tc>
              </a:tr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66.847.016,27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112.728.771,13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179.575.787,40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16.832.962,84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162.742.824,56</a:t>
                      </a:r>
                    </a:p>
                  </a:txBody>
                  <a:tcPr marL="9525" marR="9525" marT="9525" marB="0" anchor="b"/>
                </a:tc>
              </a:tr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99.656.411,03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54.381.574,76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154.037.985,79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26.139.386,50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127.898.599,29</a:t>
                      </a:r>
                    </a:p>
                  </a:txBody>
                  <a:tcPr marL="9525" marR="9525" marT="9525" marB="0" anchor="b"/>
                </a:tc>
              </a:tr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51.427.739,92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52.870.282,94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104.298.022,86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13.489.243,26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90.808.779,60</a:t>
                      </a:r>
                    </a:p>
                  </a:txBody>
                  <a:tcPr marL="9525" marR="9525" marT="9525" marB="0" anchor="b"/>
                </a:tc>
              </a:tr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702.379,62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15.636.537,79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16.338.917,41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2.855.576,16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13.483.341,25</a:t>
                      </a:r>
                    </a:p>
                  </a:txBody>
                  <a:tcPr marL="9525" marR="9525" marT="9525" marB="0" anchor="b"/>
                </a:tc>
              </a:tr>
              <a:tr h="412206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Skupaj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218.633.546,84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235.617.166,62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454.250.713,46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59.317.168,76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394.933.544,70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09289" y="1493520"/>
            <a:ext cx="56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 EUR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335252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/>
              <a:t>Izpolnjevanja pravila N + 3</a:t>
            </a:r>
            <a:endParaRPr lang="sl-SI" dirty="0"/>
          </a:p>
          <a:p>
            <a:endParaRPr lang="sl-SI" dirty="0"/>
          </a:p>
        </p:txBody>
      </p:sp>
      <p:sp>
        <p:nvSpPr>
          <p:cNvPr id="9" name="PoljeZBesedilom 8"/>
          <p:cNvSpPr txBox="1"/>
          <p:nvPr/>
        </p:nvSpPr>
        <p:spPr>
          <a:xfrm>
            <a:off x="480060" y="4821674"/>
            <a:ext cx="150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Vir: e-CA, 14. 5. 2018</a:t>
            </a:r>
            <a:endParaRPr lang="sl-SI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002616"/>
              </p:ext>
            </p:extLst>
          </p:nvPr>
        </p:nvGraphicFramePr>
        <p:xfrm>
          <a:off x="464820" y="1569722"/>
          <a:ext cx="8183881" cy="3101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4866"/>
                <a:gridCol w="647271"/>
                <a:gridCol w="515832"/>
                <a:gridCol w="823348"/>
                <a:gridCol w="825828"/>
                <a:gridCol w="724148"/>
                <a:gridCol w="734069"/>
                <a:gridCol w="736549"/>
                <a:gridCol w="743990"/>
                <a:gridCol w="743990"/>
                <a:gridCol w="743990"/>
              </a:tblGrid>
              <a:tr h="968862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 dirty="0">
                          <a:effectLst/>
                        </a:rPr>
                        <a:t>CCI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>
                          <a:effectLst/>
                        </a:rPr>
                        <a:t>Naziv operativnega programa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>
                          <a:effectLst/>
                        </a:rPr>
                        <a:t>Sklad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>
                          <a:effectLst/>
                        </a:rPr>
                        <a:t>kategorija regij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N+3 ciljni znesek v EUR </a:t>
                      </a:r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pt-BR" sz="900" u="none" strike="noStrike" dirty="0" smtClean="0">
                          <a:effectLst/>
                        </a:rPr>
                        <a:t>(</a:t>
                      </a:r>
                      <a:r>
                        <a:rPr lang="pt-BR" sz="900" u="none" strike="noStrike" dirty="0">
                          <a:effectLst/>
                        </a:rPr>
                        <a:t>a)</a:t>
                      </a:r>
                      <a:endParaRPr lang="pt-BR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 dirty="0">
                          <a:effectLst/>
                        </a:rPr>
                        <a:t>Prejeto letno predplačilo      </a:t>
                      </a:r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l-SI" sz="900" u="none" strike="noStrike" dirty="0" smtClean="0">
                          <a:effectLst/>
                        </a:rPr>
                        <a:t>(</a:t>
                      </a:r>
                      <a:r>
                        <a:rPr lang="sl-SI" sz="900" u="none" strike="noStrike" dirty="0">
                          <a:effectLst/>
                        </a:rPr>
                        <a:t>b)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 dirty="0" smtClean="0">
                          <a:effectLst/>
                        </a:rPr>
                        <a:t>Certificirano</a:t>
                      </a:r>
                    </a:p>
                    <a:p>
                      <a:pPr algn="ctr" fontAlgn="ctr"/>
                      <a:r>
                        <a:rPr lang="sl-SI" sz="9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l-SI" sz="900" u="none" strike="noStrike" dirty="0" smtClean="0">
                          <a:effectLst/>
                        </a:rPr>
                        <a:t> </a:t>
                      </a:r>
                      <a:r>
                        <a:rPr lang="sl-SI" sz="900" u="none" strike="noStrike" dirty="0">
                          <a:effectLst/>
                        </a:rPr>
                        <a:t>(c)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 dirty="0">
                          <a:effectLst/>
                        </a:rPr>
                        <a:t>Skupna poraba </a:t>
                      </a:r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l-SI" sz="900" u="none" strike="noStrike" dirty="0" smtClean="0">
                          <a:effectLst/>
                        </a:rPr>
                        <a:t>(</a:t>
                      </a:r>
                      <a:r>
                        <a:rPr lang="sl-SI" sz="900" u="none" strike="noStrike" dirty="0">
                          <a:effectLst/>
                        </a:rPr>
                        <a:t>d=b+c)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Presežek iz l. 2017 (p)</a:t>
                      </a:r>
                      <a:endParaRPr lang="pt-BR" sz="800" b="1" i="0" u="none" strike="noStrike">
                        <a:solidFill>
                          <a:srgbClr val="26262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900" u="none" strike="noStrike" dirty="0">
                          <a:effectLst/>
                        </a:rPr>
                        <a:t>Preostali bruto znesek            </a:t>
                      </a:r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l-SI" sz="900" u="none" strike="noStrike" dirty="0" smtClean="0">
                          <a:effectLst/>
                        </a:rPr>
                        <a:t>(</a:t>
                      </a:r>
                      <a:r>
                        <a:rPr lang="sl-SI" sz="900" u="none" strike="noStrike" dirty="0">
                          <a:effectLst/>
                        </a:rPr>
                        <a:t>e=a-d-p)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 err="1">
                          <a:effectLst/>
                        </a:rPr>
                        <a:t>Preostali</a:t>
                      </a:r>
                      <a:r>
                        <a:rPr lang="it-IT" sz="900" u="none" strike="noStrike" dirty="0">
                          <a:effectLst/>
                        </a:rPr>
                        <a:t> bruto </a:t>
                      </a:r>
                      <a:r>
                        <a:rPr lang="it-IT" sz="900" u="none" strike="noStrike" dirty="0" err="1">
                          <a:effectLst/>
                        </a:rPr>
                        <a:t>znesek</a:t>
                      </a:r>
                      <a:r>
                        <a:rPr lang="it-IT" sz="900" u="none" strike="noStrike" dirty="0">
                          <a:effectLst/>
                        </a:rPr>
                        <a:t> v % </a:t>
                      </a:r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sl-SI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it-IT" sz="900" u="none" strike="noStrike" dirty="0" smtClean="0">
                          <a:effectLst/>
                        </a:rPr>
                        <a:t>(</a:t>
                      </a:r>
                      <a:r>
                        <a:rPr lang="it-IT" sz="900" u="none" strike="noStrike" dirty="0">
                          <a:effectLst/>
                        </a:rPr>
                        <a:t>f=e/a)</a:t>
                      </a:r>
                      <a:endParaRPr lang="it-IT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42215">
                <a:tc rowSpan="6"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>
                          <a:effectLst/>
                        </a:rPr>
                        <a:t>2014SI16MAOP001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sl-SI" sz="900" u="none" strike="noStrike">
                          <a:effectLst/>
                        </a:rPr>
                        <a:t>Opreativni program za izvajanje EKP v obdobju 2014-2020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SLO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115.099.886,00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23.145.323,91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34.016.678,49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57.162.002,40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52.209.854,90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5.728.028,70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4,98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21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V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113.739.531,00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22.800.093,98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3.760.106,54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26.560.200,52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-24.835.013,39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112.014.343,87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98,48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21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Z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65.557.411,00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13.141.562,46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2.620.231,98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15.761.794,44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6.149.847,61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43.645.768,95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66,58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21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V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44.985.763,00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9.278.558,27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25.143.062,36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34.421.620,63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-12.390.662,60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22.954.804,97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51,03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21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Z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43.704.941,00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9.269.151,20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24.075.904,84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33.345.056,04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-13.112.398,41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23.472.283,37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53,71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21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YEI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SLO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8.073.032,00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9.734.205,63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9.734.205,63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1.365.789,92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1.049.141,13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42215"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6970"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Skupaj: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391.160.564,00</a:t>
                      </a:r>
                      <a:endParaRPr lang="sl-SI" sz="9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77.634.689,82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99.350.189,84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176.984.879,66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9.387.418,03</a:t>
                      </a:r>
                      <a:endParaRPr lang="sl-SI" sz="9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208.864.370,99</a:t>
                      </a:r>
                      <a:endParaRPr lang="sl-SI" sz="9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 dirty="0">
                          <a:effectLst/>
                        </a:rPr>
                        <a:t>53,40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15530" y="1288097"/>
            <a:ext cx="56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 EUR</a:t>
            </a:r>
            <a:endParaRPr lang="sl-SI" sz="1200" dirty="0"/>
          </a:p>
        </p:txBody>
      </p:sp>
      <p:sp>
        <p:nvSpPr>
          <p:cNvPr id="7" name="PoljeZBesedilom 8"/>
          <p:cNvSpPr txBox="1"/>
          <p:nvPr/>
        </p:nvSpPr>
        <p:spPr>
          <a:xfrm>
            <a:off x="480060" y="5238512"/>
            <a:ext cx="806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Za izpolnitev pravila N+3 v letu 2018, moramo do konca leta certificirati še 208.864.370,99 EUR, oziroma še 53,4% ciljnega zneska.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329308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/>
              <a:t>Izplačila EU sredstev iz DP 2018</a:t>
            </a:r>
            <a:endParaRPr lang="sl-SI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689311" y="4642395"/>
            <a:ext cx="207531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dirty="0" smtClean="0"/>
              <a:t>Vir: MFERAC, 11.5.2018</a:t>
            </a:r>
          </a:p>
          <a:p>
            <a:endParaRPr lang="sl-SI" sz="1200" dirty="0" smtClean="0"/>
          </a:p>
          <a:p>
            <a:r>
              <a:rPr lang="sl-SI" sz="1400" dirty="0" smtClean="0"/>
              <a:t>Napoved </a:t>
            </a:r>
            <a:r>
              <a:rPr lang="sl-SI" sz="1400" dirty="0" smtClean="0"/>
              <a:t>plačil 31.1.2018</a:t>
            </a:r>
            <a:r>
              <a:rPr lang="sl-SI" sz="1400" dirty="0" smtClean="0"/>
              <a:t>.</a:t>
            </a:r>
            <a:endParaRPr lang="sl-SI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960981"/>
              </p:ext>
            </p:extLst>
          </p:nvPr>
        </p:nvGraphicFramePr>
        <p:xfrm>
          <a:off x="689311" y="1869440"/>
          <a:ext cx="7273588" cy="2573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397"/>
                <a:gridCol w="1818397"/>
                <a:gridCol w="1818397"/>
                <a:gridCol w="1818397"/>
              </a:tblGrid>
              <a:tr h="42883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sklad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Napoved 2018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Izplačila iz DP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realizacija v %</a:t>
                      </a:r>
                    </a:p>
                  </a:txBody>
                  <a:tcPr marL="9525" marR="9525" marT="9525" marB="0" anchor="b"/>
                </a:tc>
              </a:tr>
              <a:tr h="42883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176.306.340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3.926.297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2,23</a:t>
                      </a:r>
                    </a:p>
                  </a:txBody>
                  <a:tcPr marL="9525" marR="9525" marT="9525" marB="0" anchor="b"/>
                </a:tc>
              </a:tr>
              <a:tr h="42883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161.617.401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14.049.760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8,69</a:t>
                      </a:r>
                    </a:p>
                  </a:txBody>
                  <a:tcPr marL="9525" marR="9525" marT="9525" marB="0" anchor="b"/>
                </a:tc>
              </a:tr>
              <a:tr h="42883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214.108.429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17.138.445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8,00</a:t>
                      </a:r>
                    </a:p>
                  </a:txBody>
                  <a:tcPr marL="9525" marR="9525" marT="9525" marB="0" anchor="b"/>
                </a:tc>
              </a:tr>
              <a:tr h="42883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2883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skupaj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552.032.170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35.114.503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77099" y="1577340"/>
            <a:ext cx="56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 EUR</a:t>
            </a:r>
            <a:endParaRPr lang="sl-SI" sz="1200" dirty="0"/>
          </a:p>
        </p:txBody>
      </p:sp>
    </p:spTree>
    <p:extLst>
      <p:ext uri="{BB962C8B-B14F-4D97-AF65-F5344CB8AC3E}">
        <p14:creationId xmlns:p14="http://schemas.microsoft.com/office/powerpoint/2010/main" val="4086729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 smtClean="0"/>
              <a:t>Pregled razkorakov po skladih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55054" y="2075381"/>
            <a:ext cx="7099193" cy="3045260"/>
          </a:xfrm>
        </p:spPr>
        <p:txBody>
          <a:bodyPr>
            <a:normAutofit lnSpcReduction="10000"/>
          </a:bodyPr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r>
              <a:rPr lang="sl-SI" sz="1200" dirty="0" smtClean="0"/>
              <a:t>Vir: e-CA; 15.5.2018</a:t>
            </a:r>
            <a:endParaRPr lang="sl-SI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212507"/>
              </p:ext>
            </p:extLst>
          </p:nvPr>
        </p:nvGraphicFramePr>
        <p:xfrm>
          <a:off x="650556" y="1501141"/>
          <a:ext cx="7342823" cy="3163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416"/>
                <a:gridCol w="1047416"/>
                <a:gridCol w="1047416"/>
                <a:gridCol w="1015416"/>
                <a:gridCol w="1090327"/>
                <a:gridCol w="1047416"/>
                <a:gridCol w="1047416"/>
              </a:tblGrid>
              <a:tr h="238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1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2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3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4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5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6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7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11145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Skladi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Izplačila postavk EU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(postavke iz skupine 2014-20)</a:t>
                      </a:r>
                      <a:br>
                        <a:rPr lang="sl-SI" sz="800">
                          <a:effectLst/>
                        </a:rPr>
                      </a:b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Izplačila postavk iz integrale namenjene za povračilo 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 smtClean="0">
                          <a:effectLst/>
                        </a:rPr>
                        <a:t>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 smtClean="0">
                          <a:effectLst/>
                        </a:rPr>
                        <a:t> </a:t>
                      </a:r>
                      <a:r>
                        <a:rPr lang="sl-SI" sz="800" dirty="0">
                          <a:effectLst/>
                        </a:rPr>
                        <a:t>knjiga dolžnikov </a:t>
                      </a:r>
                      <a:r>
                        <a:rPr lang="sl-SI" sz="800" dirty="0" smtClean="0">
                          <a:effectLst/>
                        </a:rPr>
                        <a:t> (neupravičeni zneski)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>
                          <a:effectLst/>
                        </a:rPr>
                        <a:t> Prejeti zahtevki za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izplačilo na MF/ CA (vsi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ZzI-ji ki so bili kadarkoli v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statusu predan na CA in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nimajo trenutnega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statusa vrnjen na</a:t>
                      </a:r>
                      <a:br>
                        <a:rPr lang="sl-SI" sz="800">
                          <a:effectLst/>
                        </a:rPr>
                      </a:br>
                      <a:r>
                        <a:rPr lang="sl-SI" sz="800">
                          <a:effectLst/>
                        </a:rPr>
                        <a:t>PO, izključen)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Nepokrita izplačila predplačil tipa AV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800" dirty="0">
                          <a:solidFill>
                            <a:schemeClr val="tx1"/>
                          </a:solidFill>
                          <a:effectLst/>
                        </a:rPr>
                        <a:t>Razkorak</a:t>
                      </a:r>
                      <a:br>
                        <a:rPr lang="sl-SI" sz="8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sl-SI" sz="8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sl-SI" sz="8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sl-SI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01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650">
                          <a:effectLst/>
                        </a:rPr>
                        <a:t> 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>
                          <a:effectLst/>
                        </a:rPr>
                        <a:t>0,00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>
                          <a:effectLst/>
                        </a:rPr>
                        <a:t>0,00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effectLst/>
                        </a:rPr>
                        <a:t>126.585,40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>
                          <a:effectLst/>
                        </a:rPr>
                        <a:t>0,00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>
                          <a:effectLst/>
                        </a:rPr>
                        <a:t>0,00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126.585,40</a:t>
                      </a:r>
                      <a:endParaRPr lang="sl-SI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01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650">
                          <a:effectLst/>
                        </a:rPr>
                        <a:t>ESRR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62.200.154,02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7.331.189,91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3.120.372,20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51.748.591,91</a:t>
                      </a:r>
                      <a:endParaRPr lang="sl-SI" sz="6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01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650">
                          <a:effectLst/>
                        </a:rPr>
                        <a:t>ESS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116.641.807,40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638.024,69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67.683.077,72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8.764.248,25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39.556.456,74</a:t>
                      </a:r>
                      <a:endParaRPr lang="sl-SI" sz="6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01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650">
                          <a:effectLst/>
                        </a:rPr>
                        <a:t>KS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171.612.020,59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133.980.710,85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37.631.309,74</a:t>
                      </a:r>
                      <a:endParaRPr lang="sl-SI" sz="6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01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650">
                          <a:effectLst/>
                        </a:rPr>
                        <a:t>YEI</a:t>
                      </a:r>
                      <a:endParaRPr lang="sl-SI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17.308.297,76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588.035,24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16.873.432,67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0,00</a:t>
                      </a:r>
                      <a:endParaRPr lang="sl-SI" sz="6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01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800" dirty="0">
                          <a:effectLst/>
                        </a:rPr>
                        <a:t>Skupaj: </a:t>
                      </a:r>
                      <a:endParaRPr lang="sl-SI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367.762.279,87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650" dirty="0" smtClean="0">
                          <a:effectLst/>
                        </a:rPr>
                        <a:t>0,00</a:t>
                      </a:r>
                      <a:endParaRPr lang="sl-SI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1.352.645,33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225.868.411,15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11.884.620,45</a:t>
                      </a:r>
                      <a:endParaRPr lang="sl-SI" sz="65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6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129.062.943,79</a:t>
                      </a:r>
                      <a:endParaRPr lang="sl-SI" sz="6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6811" y="1226820"/>
            <a:ext cx="56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/>
              <a:t>v EUR</a:t>
            </a:r>
            <a:endParaRPr lang="sl-SI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40688" y="5120640"/>
            <a:ext cx="7323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Neupravičeni zneski iz knjige dolžnikov v primerjavi z vsemi certificiranimi izdatki: 	0,49%</a:t>
            </a:r>
          </a:p>
          <a:p>
            <a:endParaRPr lang="sl-SI" sz="1400" dirty="0" smtClean="0"/>
          </a:p>
          <a:p>
            <a:r>
              <a:rPr lang="sl-SI" sz="1400" dirty="0"/>
              <a:t>Neupravičeni zneski iz knjige dolžnikov v primerjavi z vsemi </a:t>
            </a:r>
            <a:r>
              <a:rPr lang="sl-SI" sz="1400" dirty="0" smtClean="0"/>
              <a:t>izplačili iz DP: 		0,37%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2124273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4691</TotalTime>
  <Words>544</Words>
  <Application>Microsoft Office PowerPoint</Application>
  <PresentationFormat>On-screen Show (4:3)</PresentationFormat>
  <Paragraphs>326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Finančna realizacija izvajanja Operativnega programa za izvajanje evropske kohezijske politike 2014–2020  (poročilo organa za potrjevanje)  Mateja Mahkovec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Mateja Mahkovec</cp:lastModifiedBy>
  <cp:revision>150</cp:revision>
  <cp:lastPrinted>2018-05-22T09:42:46Z</cp:lastPrinted>
  <dcterms:created xsi:type="dcterms:W3CDTF">2015-02-26T08:26:11Z</dcterms:created>
  <dcterms:modified xsi:type="dcterms:W3CDTF">2018-05-23T08:14:59Z</dcterms:modified>
</cp:coreProperties>
</file>